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56" roundtripDataSignature="AMtx7mgiW2ainBHiJz9VjvBo4wjW/YxX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56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jpg>
</file>

<file path=ppt/media/image3.jpg>
</file>

<file path=ppt/media/image4.png>
</file>

<file path=ppt/media/image5.gif>
</file>

<file path=ppt/media/image6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4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5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5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5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5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5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6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6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6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6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6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6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5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5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5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3" name="Google Shape;33;p5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34" name="Google Shape;34;p5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5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36" name="Google Shape;36;p5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2" name="Google Shape;42;p5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5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5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5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5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5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5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6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6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6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5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jpg"/><Relationship Id="rId4" Type="http://schemas.openxmlformats.org/officeDocument/2006/relationships/image" Target="../media/image5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jpg"/><Relationship Id="rId4" Type="http://schemas.openxmlformats.org/officeDocument/2006/relationships/hyperlink" Target="http://infographicsnews.blogspot.com/2011/04/alberto-cairo-brazilian-infographics.html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jpg"/><Relationship Id="rId4" Type="http://schemas.openxmlformats.org/officeDocument/2006/relationships/image" Target="../media/image2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4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4.jpg"/><Relationship Id="rId4" Type="http://schemas.openxmlformats.org/officeDocument/2006/relationships/image" Target="../media/image25.jpg"/><Relationship Id="rId5" Type="http://schemas.openxmlformats.org/officeDocument/2006/relationships/hyperlink" Target="http://www.nytimes.com/interactive/2012/05/05/sports/baseball/mariano-rivera-and-his-peers.html?ref=baseball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4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://www.empower-yourself-with-color-psychology.com/cultural-color.html" TargetMode="External"/><Relationship Id="rId4" Type="http://schemas.openxmlformats.org/officeDocument/2006/relationships/hyperlink" Target="http://www.amazon.com/Color-Messages-Meanings-PANTONE-Resource/dp/0971401063/ref=pd_sim_b_1?ie=UTF8&amp;refRID=1S6X1HX24HAZ86XSKFB6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7.jpg"/><Relationship Id="rId4" Type="http://schemas.openxmlformats.org/officeDocument/2006/relationships/hyperlink" Target="http://www.colorcombos.com" TargetMode="External"/><Relationship Id="rId5" Type="http://schemas.openxmlformats.org/officeDocument/2006/relationships/hyperlink" Target="http://www.colourlovers.com/palettes" TargetMode="External"/><Relationship Id="rId6" Type="http://schemas.openxmlformats.org/officeDocument/2006/relationships/image" Target="../media/image13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2.png"/><Relationship Id="rId4" Type="http://schemas.openxmlformats.org/officeDocument/2006/relationships/image" Target="../media/image2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6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3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Lecture 9</a:t>
            </a:r>
            <a:endParaRPr/>
          </a:p>
        </p:txBody>
      </p:sp>
      <p:sp>
        <p:nvSpPr>
          <p:cNvPr id="85" name="Google Shape;85;p1"/>
          <p:cNvSpPr txBox="1"/>
          <p:nvPr/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STAT 451 VISUALIZING DATA</a:t>
            </a:r>
            <a:endParaRPr sz="3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Fall 2023</a:t>
            </a:r>
            <a:endParaRPr sz="3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266700" y="6515100"/>
            <a:ext cx="86202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Many thanks to Prof. Abel Rodriguez, many slides from this course are adapted from his data visualization class.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"/>
          <p:cNvSpPr txBox="1"/>
          <p:nvPr>
            <p:ph type="title"/>
          </p:nvPr>
        </p:nvSpPr>
        <p:spPr>
          <a:xfrm>
            <a:off x="457200" y="2461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sp>
        <p:nvSpPr>
          <p:cNvPr id="141" name="Google Shape;141;p10"/>
          <p:cNvSpPr txBox="1"/>
          <p:nvPr>
            <p:ph idx="1" type="body"/>
          </p:nvPr>
        </p:nvSpPr>
        <p:spPr>
          <a:xfrm>
            <a:off x="457200" y="1284203"/>
            <a:ext cx="8229600" cy="5336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Similarly to lines, hierarchy can be used to guide the eye to information in a specific order or for a specific purpose.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Visual hierarchy can be compared to grammatical structure in writing.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There are a number of tools that can be used to establish hierarchy: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Alignment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Color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Character (e.g., fonts, shape)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Size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Avoid using too many levels in your hierarchy!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pic>
        <p:nvPicPr>
          <p:cNvPr descr="your-eyes-here.png" id="147" name="Google Shape;147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15994" l="0" r="0" t="-15995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pic>
        <p:nvPicPr>
          <p:cNvPr descr="grammyrecordoftheyear.jpg" id="153" name="Google Shape;153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71221" r="-71220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pic>
        <p:nvPicPr>
          <p:cNvPr descr="00-john-mees-homepage1.jpg" id="159" name="Google Shape;159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33600" r="-33599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pic>
        <p:nvPicPr>
          <p:cNvPr descr="Graphic Dialogue Poster.jpg" id="165" name="Google Shape;165;p1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14047" r="-14048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pic>
        <p:nvPicPr>
          <p:cNvPr descr="Principles-of-Design-White-2880px.jpg" id="171" name="Google Shape;171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6821" r="-6821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Alignment</a:t>
            </a:r>
            <a:endParaRPr/>
          </a:p>
        </p:txBody>
      </p:sp>
      <p:sp>
        <p:nvSpPr>
          <p:cNvPr id="177" name="Google Shape;177;p16"/>
          <p:cNvSpPr txBox="1"/>
          <p:nvPr>
            <p:ph idx="1" type="body"/>
          </p:nvPr>
        </p:nvSpPr>
        <p:spPr>
          <a:xfrm>
            <a:off x="457200" y="1417638"/>
            <a:ext cx="8229600" cy="52031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Alignment is the placement of text and graphics so they line up on the page (horizontal, center, vertical, edge, etc).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Lack of alignment creates a sloppy, unorganized look.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Mixing too many alignments can have a similar effect.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Alignment allows you to: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order.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Organize page elements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Group items.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visual connections.</a:t>
            </a:r>
            <a:endParaRPr/>
          </a:p>
          <a:p>
            <a:pPr indent="-121284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Alignment</a:t>
            </a:r>
            <a:endParaRPr/>
          </a:p>
        </p:txBody>
      </p:sp>
      <p:sp>
        <p:nvSpPr>
          <p:cNvPr id="183" name="Google Shape;183;p17"/>
          <p:cNvSpPr txBox="1"/>
          <p:nvPr>
            <p:ph idx="1" type="body"/>
          </p:nvPr>
        </p:nvSpPr>
        <p:spPr>
          <a:xfrm>
            <a:off x="457200" y="1543124"/>
            <a:ext cx="8229600" cy="48350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 infographics, where you typically use multiple levels in the hierarchy, you might need to use different types of alignments within each level.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For text, left alignment usually works best.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Break alignment when it serves a specific purpose such as to intentionally create tension or draw attention to a specific element on the page!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Alignment</a:t>
            </a:r>
            <a:endParaRPr/>
          </a:p>
        </p:txBody>
      </p:sp>
      <p:sp>
        <p:nvSpPr>
          <p:cNvPr id="189" name="Google Shape;189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Visual alignment</a:t>
            </a:r>
            <a:endParaRPr/>
          </a:p>
        </p:txBody>
      </p:sp>
      <p:pic>
        <p:nvPicPr>
          <p:cNvPr descr="visual_alignment.jpg" id="190" name="Google Shape;190;p18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1125" r="-1125" t="0"/>
          <a:stretch/>
        </p:blipFill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Breaking alignment</a:t>
            </a:r>
            <a:endParaRPr/>
          </a:p>
        </p:txBody>
      </p:sp>
      <p:pic>
        <p:nvPicPr>
          <p:cNvPr descr="align-break.gif" id="192" name="Google Shape;192;p18"/>
          <p:cNvPicPr preferRelativeResize="0"/>
          <p:nvPr>
            <p:ph idx="4" type="body"/>
          </p:nvPr>
        </p:nvPicPr>
        <p:blipFill rotWithShape="1">
          <a:blip r:embed="rId4">
            <a:alphaModFix/>
          </a:blip>
          <a:srcRect b="0" l="-1145" r="-1145" t="0"/>
          <a:stretch/>
        </p:blipFill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Alignment and Grids</a:t>
            </a:r>
            <a:endParaRPr/>
          </a:p>
        </p:txBody>
      </p:sp>
      <p:sp>
        <p:nvSpPr>
          <p:cNvPr id="198" name="Google Shape;198;p19"/>
          <p:cNvSpPr txBox="1"/>
          <p:nvPr>
            <p:ph idx="1" type="body"/>
          </p:nvPr>
        </p:nvSpPr>
        <p:spPr>
          <a:xfrm>
            <a:off x="457200" y="1341279"/>
            <a:ext cx="8229600" cy="5250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 grid is a structure (usually two-dimensional) made up of a series of intersecting straight (vertical, horizontal, and angular) or curved guide lines used to structure content.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 grid serves as an armature on which a designer can organize graphic elements (images, glyphs, paragraphs) in a rational, easy to absorb manner.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Organize graphic elements in relation to a page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In relation to other graphic elements on the page,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Or relation to other parts of the same graphic element or shape.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Composition</a:t>
            </a:r>
            <a:endParaRPr/>
          </a:p>
        </p:txBody>
      </p:sp>
      <p:sp>
        <p:nvSpPr>
          <p:cNvPr id="92" name="Google Shape;92;p2"/>
          <p:cNvSpPr txBox="1"/>
          <p:nvPr>
            <p:ph idx="1" type="body"/>
          </p:nvPr>
        </p:nvSpPr>
        <p:spPr>
          <a:xfrm>
            <a:off x="457200" y="1431907"/>
            <a:ext cx="8229600" cy="4946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Composition (sometimes called design, form, visual ordering, or formal structure) is the placement or arrangement of visual elements or ingredients in a work of art.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elements of a composition: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Line and shape.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Color.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Texture.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Tone.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Space (positive and negative).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Alignment and Grids</a:t>
            </a:r>
            <a:endParaRPr/>
          </a:p>
        </p:txBody>
      </p:sp>
      <p:sp>
        <p:nvSpPr>
          <p:cNvPr id="204" name="Google Shape;204;p20"/>
          <p:cNvSpPr txBox="1"/>
          <p:nvPr>
            <p:ph idx="1" type="body"/>
          </p:nvPr>
        </p:nvSpPr>
        <p:spPr>
          <a:xfrm>
            <a:off x="457200" y="1374831"/>
            <a:ext cx="4038600" cy="50176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Grids are an extremely useful in composition, helping to ensure appropriate alignment and spacing of elements.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 grid is divided in square or rectangular “units”, which might be separated by “alleys”.</a:t>
            </a:r>
            <a:endParaRPr/>
          </a:p>
        </p:txBody>
      </p:sp>
      <p:pic>
        <p:nvPicPr>
          <p:cNvPr descr="1000px-Grid2aib.svg.png" id="205" name="Google Shape;205;p20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10856" r="-10855" t="0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Grid-based composition</a:t>
            </a:r>
            <a:endParaRPr/>
          </a:p>
        </p:txBody>
      </p:sp>
      <p:sp>
        <p:nvSpPr>
          <p:cNvPr id="211" name="Google Shape;211;p21"/>
          <p:cNvSpPr txBox="1"/>
          <p:nvPr>
            <p:ph idx="1" type="body"/>
          </p:nvPr>
        </p:nvSpPr>
        <p:spPr>
          <a:xfrm>
            <a:off x="457200" y="1400434"/>
            <a:ext cx="8229600" cy="49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Choose a grid based on the content and adjust content based on the grid.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Because infographics typically involve many elements of different sizes, grids with a large number of horizontal and vertical units are more useful (flexibility is key!).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Then, resize object to fit on the grid.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Grids can feel stifling: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Layouts based on grids are not appropriate in all cases.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Grids should fit the mix of elements rather than forcing elements to fit the grid.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antsoftheocean.jpg" id="216" name="Google Shape;216;p2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9776" r="-9776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Nested grids</a:t>
            </a:r>
            <a:endParaRPr/>
          </a:p>
        </p:txBody>
      </p:sp>
      <p:sp>
        <p:nvSpPr>
          <p:cNvPr id="218" name="Google Shape;218;p22"/>
          <p:cNvSpPr/>
          <p:nvPr/>
        </p:nvSpPr>
        <p:spPr>
          <a:xfrm>
            <a:off x="1236980" y="1683336"/>
            <a:ext cx="1574364" cy="2732031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2"/>
          <p:cNvSpPr/>
          <p:nvPr/>
        </p:nvSpPr>
        <p:spPr>
          <a:xfrm>
            <a:off x="2935202" y="1683336"/>
            <a:ext cx="3572272" cy="2732031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2"/>
          <p:cNvSpPr/>
          <p:nvPr/>
        </p:nvSpPr>
        <p:spPr>
          <a:xfrm>
            <a:off x="6578827" y="1683336"/>
            <a:ext cx="1354440" cy="2732031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2"/>
          <p:cNvSpPr/>
          <p:nvPr/>
        </p:nvSpPr>
        <p:spPr>
          <a:xfrm>
            <a:off x="1236980" y="4470399"/>
            <a:ext cx="3258315" cy="1451204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2"/>
          <p:cNvSpPr/>
          <p:nvPr/>
        </p:nvSpPr>
        <p:spPr>
          <a:xfrm>
            <a:off x="4562071" y="4470399"/>
            <a:ext cx="3371196" cy="1451203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2"/>
          <p:cNvSpPr/>
          <p:nvPr/>
        </p:nvSpPr>
        <p:spPr>
          <a:xfrm>
            <a:off x="4661967" y="4751550"/>
            <a:ext cx="1845509" cy="1112976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2"/>
          <p:cNvSpPr/>
          <p:nvPr/>
        </p:nvSpPr>
        <p:spPr>
          <a:xfrm>
            <a:off x="6602051" y="4751550"/>
            <a:ext cx="1267715" cy="1112976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2"/>
          <p:cNvSpPr/>
          <p:nvPr/>
        </p:nvSpPr>
        <p:spPr>
          <a:xfrm>
            <a:off x="6633862" y="1841501"/>
            <a:ext cx="1202040" cy="1151467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2"/>
          <p:cNvSpPr/>
          <p:nvPr/>
        </p:nvSpPr>
        <p:spPr>
          <a:xfrm>
            <a:off x="6633862" y="3052224"/>
            <a:ext cx="1202040" cy="1299797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2"/>
          <p:cNvSpPr txBox="1"/>
          <p:nvPr/>
        </p:nvSpPr>
        <p:spPr>
          <a:xfrm>
            <a:off x="1455618" y="6192711"/>
            <a:ext cx="6692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http://infographicsnews.blogspot.com/2011/04/alberto-cairo-brazilian-infographics.html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ectionsbrazilepoca.jpg" id="232" name="Google Shape;232;p2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9868" r="-9869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Less rigid grids</a:t>
            </a:r>
            <a:endParaRPr/>
          </a:p>
        </p:txBody>
      </p:sp>
      <p:sp>
        <p:nvSpPr>
          <p:cNvPr id="234" name="Google Shape;234;p23"/>
          <p:cNvSpPr txBox="1"/>
          <p:nvPr/>
        </p:nvSpPr>
        <p:spPr>
          <a:xfrm>
            <a:off x="6949867" y="872021"/>
            <a:ext cx="213086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“Broken” grid, arrow needs to added!!!</a:t>
            </a:r>
            <a:endParaRPr/>
          </a:p>
        </p:txBody>
      </p:sp>
      <p:sp>
        <p:nvSpPr>
          <p:cNvPr id="235" name="Google Shape;235;p23"/>
          <p:cNvSpPr/>
          <p:nvPr/>
        </p:nvSpPr>
        <p:spPr>
          <a:xfrm>
            <a:off x="1210732" y="1583453"/>
            <a:ext cx="1513415" cy="3196635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3"/>
          <p:cNvSpPr/>
          <p:nvPr/>
        </p:nvSpPr>
        <p:spPr>
          <a:xfrm>
            <a:off x="5574583" y="1581150"/>
            <a:ext cx="2295185" cy="3196635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3"/>
          <p:cNvSpPr/>
          <p:nvPr/>
        </p:nvSpPr>
        <p:spPr>
          <a:xfrm>
            <a:off x="1203869" y="4838699"/>
            <a:ext cx="6665899" cy="1051375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8" name="Google Shape;238;p23"/>
          <p:cNvCxnSpPr/>
          <p:nvPr/>
        </p:nvCxnSpPr>
        <p:spPr>
          <a:xfrm>
            <a:off x="2724147" y="4780088"/>
            <a:ext cx="2850436" cy="0"/>
          </a:xfrm>
          <a:prstGeom prst="straightConnector1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9" name="Google Shape;239;p23"/>
          <p:cNvCxnSpPr/>
          <p:nvPr/>
        </p:nvCxnSpPr>
        <p:spPr>
          <a:xfrm>
            <a:off x="2724147" y="1583453"/>
            <a:ext cx="2850436" cy="0"/>
          </a:xfrm>
          <a:prstGeom prst="straightConnector1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0" name="Google Shape;240;p23"/>
          <p:cNvCxnSpPr/>
          <p:nvPr/>
        </p:nvCxnSpPr>
        <p:spPr>
          <a:xfrm flipH="1">
            <a:off x="5879561" y="1170051"/>
            <a:ext cx="1327181" cy="556488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241" name="Google Shape;241;p23"/>
          <p:cNvSpPr txBox="1"/>
          <p:nvPr/>
        </p:nvSpPr>
        <p:spPr>
          <a:xfrm>
            <a:off x="292591" y="1087464"/>
            <a:ext cx="127491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“Broken” grid</a:t>
            </a:r>
            <a:endParaRPr/>
          </a:p>
        </p:txBody>
      </p:sp>
      <p:cxnSp>
        <p:nvCxnSpPr>
          <p:cNvPr id="242" name="Google Shape;242;p23"/>
          <p:cNvCxnSpPr>
            <a:stCxn id="241" idx="3"/>
          </p:cNvCxnSpPr>
          <p:nvPr/>
        </p:nvCxnSpPr>
        <p:spPr>
          <a:xfrm>
            <a:off x="1567502" y="1241352"/>
            <a:ext cx="930000" cy="4851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243" name="Google Shape;243;p23"/>
          <p:cNvSpPr txBox="1"/>
          <p:nvPr/>
        </p:nvSpPr>
        <p:spPr>
          <a:xfrm>
            <a:off x="2982592" y="6159469"/>
            <a:ext cx="318238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Shading and vertical lines help enforce the visual hierarchy and suggest the grid</a:t>
            </a:r>
            <a:endParaRPr/>
          </a:p>
        </p:txBody>
      </p:sp>
      <p:cxnSp>
        <p:nvCxnSpPr>
          <p:cNvPr id="244" name="Google Shape;244;p23"/>
          <p:cNvCxnSpPr>
            <a:stCxn id="243" idx="0"/>
          </p:cNvCxnSpPr>
          <p:nvPr/>
        </p:nvCxnSpPr>
        <p:spPr>
          <a:xfrm rot="10800000">
            <a:off x="4562984" y="5521969"/>
            <a:ext cx="10800" cy="6375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45" name="Google Shape;245;p23"/>
          <p:cNvCxnSpPr>
            <a:stCxn id="232" idx="2"/>
          </p:cNvCxnSpPr>
          <p:nvPr/>
        </p:nvCxnSpPr>
        <p:spPr>
          <a:xfrm flipH="1" rot="10800000">
            <a:off x="4572000" y="4052263"/>
            <a:ext cx="893700" cy="20739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46" name="Google Shape;246;p23"/>
          <p:cNvCxnSpPr/>
          <p:nvPr/>
        </p:nvCxnSpPr>
        <p:spPr>
          <a:xfrm rot="10800000">
            <a:off x="2839885" y="3424590"/>
            <a:ext cx="1733899" cy="270639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More examples of grids</a:t>
            </a:r>
            <a:endParaRPr/>
          </a:p>
        </p:txBody>
      </p:sp>
      <p:pic>
        <p:nvPicPr>
          <p:cNvPr descr="Cairo3.jpg" id="252" name="Google Shape;252;p2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9947" r="-9947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Grid-based composition</a:t>
            </a:r>
            <a:endParaRPr/>
          </a:p>
        </p:txBody>
      </p:sp>
      <p:sp>
        <p:nvSpPr>
          <p:cNvPr id="258" name="Google Shape;258;p2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 strongly recommend that you use a grid in your own designs, at least in the beginning.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As you become more practiced, you can consider slight deviations from the grid (see our previous examples), but try to keep those to a minimum.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Proximity and “negative” space</a:t>
            </a:r>
            <a:endParaRPr/>
          </a:p>
        </p:txBody>
      </p:sp>
      <p:sp>
        <p:nvSpPr>
          <p:cNvPr id="264" name="Google Shape;264;p2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Placing elements in close proximity to one another is another way to establish visual hierarchies.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Varying degrees of proximity suggest different degrees of relationship.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However, too much proximity can reduce readability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Clutter is the enemy of clarity!!!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Proximity and “negative” space</a:t>
            </a:r>
            <a:endParaRPr/>
          </a:p>
        </p:txBody>
      </p:sp>
      <p:sp>
        <p:nvSpPr>
          <p:cNvPr id="270" name="Google Shape;270;p2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Distance is not the only consideration when discussing proximity!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Elements of the infographic (graphs, text, etc.) that discuss connected issues should appear next to each other.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position of the different elements should reflect the expected flow of reading.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story you are trying to tell determines the relative position of the elements.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Proximity and “negative” space</a:t>
            </a:r>
            <a:endParaRPr/>
          </a:p>
        </p:txBody>
      </p:sp>
      <p:sp>
        <p:nvSpPr>
          <p:cNvPr id="276" name="Google Shape;276;p28"/>
          <p:cNvSpPr txBox="1"/>
          <p:nvPr>
            <p:ph idx="1" type="body"/>
          </p:nvPr>
        </p:nvSpPr>
        <p:spPr>
          <a:xfrm>
            <a:off x="457200" y="1462526"/>
            <a:ext cx="8229600" cy="47494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Negative space is the space that surrounds an object in a image.  Just as important as that object itself, negative space helps to define the boundaries of positive space and brings balance to a composition.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If in doubt, err on the side of a bit more negative space.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Negative space can be used for decorative purposes.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Negative space and decoration</a:t>
            </a:r>
            <a:endParaRPr/>
          </a:p>
        </p:txBody>
      </p:sp>
      <p:pic>
        <p:nvPicPr>
          <p:cNvPr descr="werewolf.jpg" id="282" name="Google Shape;282;p2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26472" r="-26472" t="0"/>
          <a:stretch/>
        </p:blipFill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rees.jpg" id="283" name="Google Shape;283;p29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17726" r="17726" t="0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Principles of composition</a:t>
            </a:r>
            <a:endParaRPr/>
          </a:p>
        </p:txBody>
      </p:sp>
      <p:sp>
        <p:nvSpPr>
          <p:cNvPr id="98" name="Google Shape;98;p3"/>
          <p:cNvSpPr txBox="1"/>
          <p:nvPr>
            <p:ph idx="1" type="body"/>
          </p:nvPr>
        </p:nvSpPr>
        <p:spPr>
          <a:xfrm>
            <a:off x="457200" y="1284204"/>
            <a:ext cx="8229600" cy="530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There should be a center of interest or focus in the work, to prevent it becoming a pattern in itself.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Elements at the top, the left or the center of the visualization tend to be visually more “important”.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visual center of any page is just slightly above and to the right of the actual (mathematical) center. This tends to be the natural placement of visual focus.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Contrast (color, size, direction, change in alignment) can be used to highlight important elements.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prominent subject should be off-center, unless a symmetrical or formal composition is desired, and can be balanced by smaller satellite elements.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Negative space and decoration</a:t>
            </a:r>
            <a:endParaRPr/>
          </a:p>
        </p:txBody>
      </p:sp>
      <p:pic>
        <p:nvPicPr>
          <p:cNvPr descr="fedex.jpg" id="289" name="Google Shape;289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2501" l="0" r="0" t="22502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Balance</a:t>
            </a:r>
            <a:endParaRPr/>
          </a:p>
        </p:txBody>
      </p:sp>
      <p:sp>
        <p:nvSpPr>
          <p:cNvPr id="295" name="Google Shape;295;p3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Balance is an equilibrium that results from looking at images and judging them against our ideas of physical structure (such as mass, gravity or the sides of a page).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It is the arrangement of the objects in a given design as it relates to their visual weight within a composition.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Balance usually comes in two forms: symmetrical and asymmetrical.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Symmetrical balance</a:t>
            </a:r>
            <a:endParaRPr/>
          </a:p>
        </p:txBody>
      </p:sp>
      <p:sp>
        <p:nvSpPr>
          <p:cNvPr id="301" name="Google Shape;301;p32"/>
          <p:cNvSpPr txBox="1"/>
          <p:nvPr>
            <p:ph idx="1" type="body"/>
          </p:nvPr>
        </p:nvSpPr>
        <p:spPr>
          <a:xfrm>
            <a:off x="457200" y="1417638"/>
            <a:ext cx="8229600" cy="4974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Symmetrical (formal) balance occurs when the weight of a composition is evenly distributed around a central vertical or horizontal axis.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 normal circumstances it assumes identical forms on both sides of the axis.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When symmetry occurs with similar, but not identical, forms it is called approximate symmetry.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If a composition equally around a central point resulting in radial symmetry.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Asymmetrical Balance</a:t>
            </a:r>
            <a:endParaRPr/>
          </a:p>
        </p:txBody>
      </p:sp>
      <p:sp>
        <p:nvSpPr>
          <p:cNvPr id="307" name="Google Shape;307;p33"/>
          <p:cNvSpPr txBox="1"/>
          <p:nvPr>
            <p:ph idx="1" type="body"/>
          </p:nvPr>
        </p:nvSpPr>
        <p:spPr>
          <a:xfrm>
            <a:off x="457200" y="1417638"/>
            <a:ext cx="8229600" cy="4974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Asymmetrical (informal) balance occurs when the weight of a composition is not evenly distributed around a central axis.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It involves the arranging of objects of differing size in a composition such that they balance one another with their respective visual weights.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Often there is one dominant form that is offset by many smaller forms.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Asymmetrical compositions tend to have a greater sense of visual tension (</a:t>
            </a:r>
            <a:r>
              <a:rPr lang="en-US">
                <a:solidFill>
                  <a:srgbClr val="FF0000"/>
                </a:solidFill>
              </a:rPr>
              <a:t>more interesting</a:t>
            </a:r>
            <a:r>
              <a:rPr lang="en-US"/>
              <a:t>).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Balance</a:t>
            </a:r>
            <a:endParaRPr/>
          </a:p>
        </p:txBody>
      </p:sp>
      <p:pic>
        <p:nvPicPr>
          <p:cNvPr descr="balance.png" id="313" name="Google Shape;313;p3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66337" l="0" r="0" t="-66338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Principles of composition</a:t>
            </a:r>
            <a:endParaRPr/>
          </a:p>
        </p:txBody>
      </p:sp>
      <p:sp>
        <p:nvSpPr>
          <p:cNvPr id="319" name="Google Shape;319;p35"/>
          <p:cNvSpPr txBox="1"/>
          <p:nvPr>
            <p:ph idx="1" type="body"/>
          </p:nvPr>
        </p:nvSpPr>
        <p:spPr>
          <a:xfrm>
            <a:off x="457200" y="1443241"/>
            <a:ext cx="4038600" cy="4934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demographic dividend visualization places the map in the visual center, and balances it out with the line plot in the bottom left corner!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It also uses a grid system to locate the different components of the visualization.</a:t>
            </a:r>
            <a:endParaRPr/>
          </a:p>
        </p:txBody>
      </p:sp>
      <p:pic>
        <p:nvPicPr>
          <p:cNvPr descr="demographicoportunity_whole.jpg" id="320" name="Google Shape;320;p35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17727" r="-17726" t="0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Rhythm</a:t>
            </a:r>
            <a:endParaRPr/>
          </a:p>
        </p:txBody>
      </p:sp>
      <p:sp>
        <p:nvSpPr>
          <p:cNvPr id="326" name="Google Shape;326;p36"/>
          <p:cNvSpPr txBox="1"/>
          <p:nvPr>
            <p:ph idx="1" type="body"/>
          </p:nvPr>
        </p:nvSpPr>
        <p:spPr>
          <a:xfrm>
            <a:off x="457200" y="1346293"/>
            <a:ext cx="8229600" cy="50604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Rhythm is the repetition or alternation of elements, often with defined intervals between them.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Rhythm can create a sense of movement, and can establish pattern and texture.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There are many different kinds of rhythm, often defined by the feeling it evokes when looking at it.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Regular.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Flowing.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Progressive.</a:t>
            </a:r>
            <a:endParaRPr/>
          </a:p>
          <a:p>
            <a:pPr indent="-342900" lvl="1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/>
              <a:t>Grids are also helpful in creating rhythm.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Rhythm</a:t>
            </a:r>
            <a:endParaRPr/>
          </a:p>
        </p:txBody>
      </p:sp>
      <p:pic>
        <p:nvPicPr>
          <p:cNvPr descr="rhythym.png" id="332" name="Google Shape;332;p3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31236" l="0" r="0" t="-31235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Proportion</a:t>
            </a:r>
            <a:endParaRPr/>
          </a:p>
        </p:txBody>
      </p:sp>
      <p:sp>
        <p:nvSpPr>
          <p:cNvPr id="338" name="Google Shape;338;p3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Proportion is the comparison of dimensions or distribution of forms. It is the relationship in scale between one element and another, or between a whole object and one of its parts.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golden ratio (1 : 1.618) is often considered to be aesthetically pleasing (this goes back to Greek sculpture, where it was used consistently).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Sketches</a:t>
            </a:r>
            <a:endParaRPr/>
          </a:p>
        </p:txBody>
      </p:sp>
      <p:sp>
        <p:nvSpPr>
          <p:cNvPr id="344" name="Google Shape;344;p3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Finding the right grid or composition is often difficult and it will take more than one try!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Using (possibly hand drawn) sketches is a good way to try out ideas before embarking into a full draft.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Principles of composition</a:t>
            </a:r>
            <a:endParaRPr/>
          </a:p>
        </p:txBody>
      </p:sp>
      <p:sp>
        <p:nvSpPr>
          <p:cNvPr id="104" name="Google Shape;104;p4"/>
          <p:cNvSpPr txBox="1"/>
          <p:nvPr>
            <p:ph idx="1" type="body"/>
          </p:nvPr>
        </p:nvSpPr>
        <p:spPr>
          <a:xfrm>
            <a:off x="457200" y="1327010"/>
            <a:ext cx="8229600" cy="5193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direction followed by the viewer's eye should lead the viewer's gaze around all elements in the work before leading out of the picture.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Use “lines” to guide the viewer’s eye.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Exact bisections of the space should be avoided: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Rule of thirds: imagine the design as divided into nine equal parts by two equally-spaced horizontal lines and two equally-spaced vertical lines, and that important compositional elements (main/larger visualizations) should be placed along these lines or their intersections.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Sketches …</a:t>
            </a:r>
            <a:endParaRPr/>
          </a:p>
        </p:txBody>
      </p:sp>
      <p:sp>
        <p:nvSpPr>
          <p:cNvPr id="350" name="Google Shape;350;p40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This graph in the NY Times …</a:t>
            </a:r>
            <a:endParaRPr/>
          </a:p>
        </p:txBody>
      </p:sp>
      <p:pic>
        <p:nvPicPr>
          <p:cNvPr descr="mariano_riverafinal2.jpg" id="351" name="Google Shape;351;p40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9275" r="-9274" t="0"/>
          <a:stretch/>
        </p:blipFill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40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Started as this sketch …</a:t>
            </a:r>
            <a:endParaRPr/>
          </a:p>
        </p:txBody>
      </p:sp>
      <p:pic>
        <p:nvPicPr>
          <p:cNvPr descr="marianorivera_sketch.jpg" id="353" name="Google Shape;353;p40"/>
          <p:cNvPicPr preferRelativeResize="0"/>
          <p:nvPr>
            <p:ph idx="4" type="body"/>
          </p:nvPr>
        </p:nvPicPr>
        <p:blipFill rotWithShape="1">
          <a:blip r:embed="rId4">
            <a:alphaModFix/>
          </a:blip>
          <a:srcRect b="-15173" l="0" r="0" t="-15174"/>
          <a:stretch/>
        </p:blipFill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40"/>
          <p:cNvSpPr txBox="1"/>
          <p:nvPr/>
        </p:nvSpPr>
        <p:spPr>
          <a:xfrm>
            <a:off x="536048" y="6197508"/>
            <a:ext cx="859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http://www.nytimes.com/interactive/2012/05/05/sports/baseball/mariano-rivera-and-his-peers.html?ref=baseball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Sketches …</a:t>
            </a:r>
            <a:endParaRPr/>
          </a:p>
        </p:txBody>
      </p:sp>
      <p:sp>
        <p:nvSpPr>
          <p:cNvPr id="360" name="Google Shape;360;p41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Interestingly, this graph (as most the NY Times visualizations) were created using R and Adobe Illustrator … Just like you are asked to do for our final project!!!</a:t>
            </a:r>
            <a:endParaRPr/>
          </a:p>
        </p:txBody>
      </p:sp>
      <p:pic>
        <p:nvPicPr>
          <p:cNvPr descr="mariano_riverafinal2.jpg" id="361" name="Google Shape;361;p41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1729" r="-1729" t="0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367" name="Google Shape;367;p4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 discussed color perception when we discussed visual cues.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principles for using color in an infographic are similar, but there are some important differences.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373" name="Google Shape;373;p43"/>
          <p:cNvSpPr txBox="1"/>
          <p:nvPr>
            <p:ph idx="1" type="body"/>
          </p:nvPr>
        </p:nvSpPr>
        <p:spPr>
          <a:xfrm>
            <a:off x="457200" y="1403369"/>
            <a:ext cx="8229600" cy="4960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5814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Keep the number of hues you plan to use under control!</a:t>
            </a:r>
            <a:endParaRPr/>
          </a:p>
          <a:p>
            <a:pPr indent="-299085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Pick a palette with two or at the most three primary colors. If you need additional colors, generated them by modifying the lightness and/or saturation.</a:t>
            </a:r>
            <a:endParaRPr/>
          </a:p>
          <a:p>
            <a:pPr indent="-299085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Pick colors that work well together!  See what others are doing and/or use color-creation tools.</a:t>
            </a:r>
            <a:endParaRPr/>
          </a:p>
          <a:p>
            <a:pPr indent="-299085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Pick colors that fit and reflect the theme of the infographic.</a:t>
            </a:r>
            <a:endParaRPr/>
          </a:p>
          <a:p>
            <a:pPr indent="-236219" lvl="2" marL="1143000" rtl="0" algn="l"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http://www.empower-yourself-with-color-psychology.com/cultural-color.html</a:t>
            </a:r>
            <a:endParaRPr sz="1600"/>
          </a:p>
          <a:p>
            <a:pPr indent="-236219" lvl="2" marL="1143000" rtl="0" algn="l"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http://www.amazon.com/Color-Messages-Meanings-PANTONE-Resource/dp/0971401063/ref=pd_sim_b_1?ie=UTF8&amp;refRID=1S6X1HX24HAZ86XSKFB6</a:t>
            </a:r>
            <a:endParaRPr sz="1600"/>
          </a:p>
          <a:p>
            <a:pPr indent="0" lvl="0" marL="0" rtl="0" algn="l">
              <a:spcBef>
                <a:spcPts val="444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int12-colourscheme2.jpg" id="378" name="Google Shape;378;p4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39106" l="0" r="0" t="-39106"/>
          <a:stretch/>
        </p:blipFill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380" name="Google Shape;380;p44"/>
          <p:cNvSpPr txBox="1"/>
          <p:nvPr/>
        </p:nvSpPr>
        <p:spPr>
          <a:xfrm>
            <a:off x="666056" y="5634866"/>
            <a:ext cx="382974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http://www.colorcombos.com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http://www.colourlovers.com/palettes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lor-scheme-2024-library.png" id="381" name="Google Shape;381;p44"/>
          <p:cNvPicPr preferRelativeResize="0"/>
          <p:nvPr>
            <p:ph idx="2" type="body"/>
          </p:nvPr>
        </p:nvPicPr>
        <p:blipFill rotWithShape="1">
          <a:blip r:embed="rId6">
            <a:alphaModFix/>
          </a:blip>
          <a:srcRect b="-25473" l="0" r="0" t="-25474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pic>
        <p:nvPicPr>
          <p:cNvPr descr="color-communication-guide.png" id="387" name="Google Shape;387;p45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-28523" r="-28523" t="0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lor_Emotion_Guide22.png" id="388" name="Google Shape;388;p45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-13965" l="0" r="0" t="-13966"/>
          <a:stretch/>
        </p:blipFill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394" name="Google Shape;394;p46"/>
          <p:cNvSpPr txBox="1"/>
          <p:nvPr>
            <p:ph idx="1" type="body"/>
          </p:nvPr>
        </p:nvSpPr>
        <p:spPr>
          <a:xfrm>
            <a:off x="457200" y="1417638"/>
            <a:ext cx="8229600" cy="50604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Be consistent in the use of color for background and titles!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Avoid sharp colors for your background!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For printed infographics white is typically the background of choice (but don’t be limited by it!)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Some designers argue that for infographics that will be viewed mostly on the web you should avoid white on the background.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Harmonize the colors in your visualizations with the color palette for the whole infographic.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pic>
        <p:nvPicPr>
          <p:cNvPr descr="colorinforg1.jpg" id="400" name="Google Shape;400;p4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2975" r="-2975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47"/>
          <p:cNvSpPr txBox="1"/>
          <p:nvPr/>
        </p:nvSpPr>
        <p:spPr>
          <a:xfrm>
            <a:off x="1769576" y="6245548"/>
            <a:ext cx="55210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Too many colors in the palette, inconsistent background!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407" name="Google Shape;407;p48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Color palette based on blues because of the theme of the infographic (water).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All individual components share on the same color palette.</a:t>
            </a:r>
            <a:endParaRPr/>
          </a:p>
        </p:txBody>
      </p:sp>
      <p:pic>
        <p:nvPicPr>
          <p:cNvPr descr="threat-global-water-shortage.jpg" id="408" name="Google Shape;408;p48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-3058" l="0" r="0" t="-3058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sp>
        <p:nvSpPr>
          <p:cNvPr id="414" name="Google Shape;414;p4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font, color can be used to create visual hierarchies and to attract the attention of the reader towards specific areas.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Combine the two!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Similarly “negative space” (“white space”) can be effectively used to visually separate components and establish a hierarchy.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be shy when using blank space.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The rule of thirds …</a:t>
            </a:r>
            <a:endParaRPr/>
          </a:p>
        </p:txBody>
      </p:sp>
      <p:pic>
        <p:nvPicPr>
          <p:cNvPr descr="ruleofthirds.png" id="110" name="Google Shape;110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5485" l="0" r="0" t="-5486"/>
          <a:stretch/>
        </p:blipFill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uleofthirds2.png" id="111" name="Google Shape;111;p5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-6217" l="0" r="0" t="-6217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</a:t>
            </a:r>
            <a:endParaRPr/>
          </a:p>
        </p:txBody>
      </p:sp>
      <p:pic>
        <p:nvPicPr>
          <p:cNvPr descr="infographicsample.png" id="420" name="Google Shape;420;p5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7251" r="7252" t="0"/>
          <a:stretch/>
        </p:blipFill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Principles of composition</a:t>
            </a:r>
            <a:endParaRPr/>
          </a:p>
        </p:txBody>
      </p:sp>
      <p:sp>
        <p:nvSpPr>
          <p:cNvPr id="117" name="Google Shape;117;p6"/>
          <p:cNvSpPr txBox="1"/>
          <p:nvPr>
            <p:ph idx="1" type="body"/>
          </p:nvPr>
        </p:nvSpPr>
        <p:spPr>
          <a:xfrm>
            <a:off x="457200" y="1389100"/>
            <a:ext cx="8229600" cy="51460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Consistency and repetition are important!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appropriate, </a:t>
            </a:r>
            <a:r>
              <a:rPr b="1" lang="en-US"/>
              <a:t>use small multiples</a:t>
            </a:r>
            <a:r>
              <a:rPr lang="en-US"/>
              <a:t> of a common design when creating multiple visualizations.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Consistent use of color, font and decorative elements across the infographic.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Make sure that distinct elements are connected.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Hierarchy.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Alignment.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Proximity.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Principles of composition</a:t>
            </a:r>
            <a:endParaRPr/>
          </a:p>
        </p:txBody>
      </p:sp>
      <p:sp>
        <p:nvSpPr>
          <p:cNvPr id="123" name="Google Shape;123;p7"/>
          <p:cNvSpPr txBox="1"/>
          <p:nvPr/>
        </p:nvSpPr>
        <p:spPr>
          <a:xfrm>
            <a:off x="485743" y="1804213"/>
            <a:ext cx="8229600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Boring … until it’s not!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Balance, organization, harmony, continuity … these must dominate!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However, they must be subtly broken to highlight a specific elements of the design!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Lines and Composition</a:t>
            </a:r>
            <a:endParaRPr/>
          </a:p>
        </p:txBody>
      </p:sp>
      <p:sp>
        <p:nvSpPr>
          <p:cNvPr id="129" name="Google Shape;129;p8"/>
          <p:cNvSpPr txBox="1"/>
          <p:nvPr>
            <p:ph idx="1" type="body"/>
          </p:nvPr>
        </p:nvSpPr>
        <p:spPr>
          <a:xfrm>
            <a:off x="457200" y="1417638"/>
            <a:ext cx="8229600" cy="5031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Lines can be created by borders of areas of differing color or contrast, or sequences of discrete elements.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Lines influence the direction of the viewer's gaze.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Straight lines add affection and can make the design look more detailed and challenging (hard edges).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Curved lines are generally used to create a sense of flow within an image (soft, aesthetically pleasing).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Having many lines without a clear subject point suggest chaos in the image and may conflict with the mood you are trying to evoke.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Hierarchy</a:t>
            </a:r>
            <a:endParaRPr/>
          </a:p>
        </p:txBody>
      </p:sp>
      <p:sp>
        <p:nvSpPr>
          <p:cNvPr id="135" name="Google Shape;135;p9"/>
          <p:cNvSpPr txBox="1"/>
          <p:nvPr>
            <p:ph idx="1" type="body"/>
          </p:nvPr>
        </p:nvSpPr>
        <p:spPr>
          <a:xfrm>
            <a:off x="457200" y="1417638"/>
            <a:ext cx="8229600" cy="5088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Visual hierarchy refers to the order in which the human eye perceives what it sees.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Objects with the highest contrast to their surroundings are recognized first.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concept is based in Gestalt psychological theory, which proposes that the human brain has innate organizing tendencies.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Elements that do not match these organization stand out, but having too many leads to a feeling of disorganization and discomfort.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2014-02-21T17:36:32Z</dcterms:created>
  <dc:creator>Abel Rodriguez</dc:creator>
</cp:coreProperties>
</file>